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6"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Barlow Bold" panose="00000800000000000000" pitchFamily="2" charset="0"/>
      <p:bold r:id="rId10"/>
    </p:embeddedFont>
    <p:embeddedFont>
      <p:font typeface="Century Gothic" panose="020B0502020202020204" pitchFamily="34" charset="0"/>
      <p:regular r:id="rId11"/>
      <p:bold r:id="rId12"/>
      <p:italic r:id="rId13"/>
      <p:boldItalic r:id="rId14"/>
    </p:embeddedFont>
    <p:embeddedFont>
      <p:font typeface="Montserrat" panose="00000500000000000000" pitchFamily="2" charset="0"/>
      <p:regular r:id="rId15"/>
      <p:bold r:id="rId1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00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3" d="100"/>
          <a:sy n="93" d="100"/>
        </p:scale>
        <p:origin x="52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9962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ctrTitle"/>
          </p:nvPr>
        </p:nvSpPr>
        <p:spPr>
          <a:xfrm>
            <a:off x="1645920" y="2164086"/>
            <a:ext cx="11338560" cy="2190115"/>
          </a:xfrm>
        </p:spPr>
        <p:txBody>
          <a:bodyPr anchor="b">
            <a:normAutofit/>
          </a:bodyPr>
          <a:lstStyle>
            <a:lvl1pPr algn="l">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645920" y="4358641"/>
            <a:ext cx="11338560" cy="822960"/>
          </a:xfrm>
        </p:spPr>
        <p:txBody>
          <a:bodyPr>
            <a:normAutofit/>
          </a:bodyPr>
          <a:lstStyle>
            <a:lvl1pPr marL="0" indent="0" algn="l">
              <a:buNone/>
              <a:defRPr sz="240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9491473" y="5177194"/>
            <a:ext cx="3493008" cy="449570"/>
          </a:xfrm>
        </p:spPr>
        <p:txBody>
          <a:bodyPr/>
          <a:lstStyle/>
          <a:p>
            <a:fld id="{48A87A34-81AB-432B-8DAE-1953F412C126}" type="datetimeFigureOut">
              <a:rPr lang="en-US" dirty="0"/>
              <a:t>6/9/2025</a:t>
            </a:fld>
            <a:endParaRPr lang="en-US" dirty="0"/>
          </a:p>
        </p:txBody>
      </p:sp>
      <p:sp>
        <p:nvSpPr>
          <p:cNvPr id="5" name="Footer Placeholder 4"/>
          <p:cNvSpPr>
            <a:spLocks noGrp="1"/>
          </p:cNvSpPr>
          <p:nvPr>
            <p:ph type="ftr" sz="quarter" idx="11"/>
          </p:nvPr>
        </p:nvSpPr>
        <p:spPr>
          <a:xfrm>
            <a:off x="1645920" y="5188615"/>
            <a:ext cx="7680960" cy="438150"/>
          </a:xfrm>
        </p:spPr>
        <p:txBody>
          <a:bodyPr/>
          <a:lstStyle/>
          <a:p>
            <a:endParaRPr lang="en-US" dirty="0"/>
          </a:p>
        </p:txBody>
      </p:sp>
      <p:sp>
        <p:nvSpPr>
          <p:cNvPr id="6" name="Slide Number Placeholder 5"/>
          <p:cNvSpPr>
            <a:spLocks noGrp="1"/>
          </p:cNvSpPr>
          <p:nvPr>
            <p:ph type="sldNum" sz="quarter" idx="12"/>
          </p:nvPr>
        </p:nvSpPr>
        <p:spPr>
          <a:xfrm>
            <a:off x="9692640" y="1717040"/>
            <a:ext cx="3291840" cy="438150"/>
          </a:xfrm>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215215363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22932" y="5636833"/>
            <a:ext cx="12986441" cy="983226"/>
          </a:xfrm>
        </p:spPr>
        <p:txBody>
          <a:bodyPr anchor="b"/>
          <a:lstStyle>
            <a:lvl1pPr algn="l">
              <a:defRPr sz="384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818072" y="1129728"/>
            <a:ext cx="12986208" cy="4173793"/>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22960" y="6620059"/>
            <a:ext cx="12984480" cy="842363"/>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6/9/2025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101209825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ítulo y descripció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0" y="904239"/>
            <a:ext cx="12984480" cy="3362960"/>
          </a:xfrm>
        </p:spPr>
        <p:txBody>
          <a:bodyPr anchor="ctr"/>
          <a:lstStyle>
            <a:lvl1pPr algn="l">
              <a:defRPr sz="384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229361" y="4378960"/>
            <a:ext cx="12156619" cy="1198880"/>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s-ES"/>
              <a:t>Haga clic para modificar los estilos de texto del patrón</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dirty="0"/>
              <a:pPr/>
              <a:t>6/9/2025</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76466701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 con descripció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61" y="904240"/>
            <a:ext cx="12181840" cy="3125394"/>
          </a:xfrm>
        </p:spPr>
        <p:txBody>
          <a:bodyPr anchor="ctr"/>
          <a:lstStyle>
            <a:lvl1pPr algn="l">
              <a:defRPr sz="384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564638" y="4038668"/>
            <a:ext cx="11511283" cy="53333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s-ES"/>
              <a:t>Haga clic para modificar los estilos de texto del patrón</a:t>
            </a:r>
          </a:p>
        </p:txBody>
      </p:sp>
      <p:sp>
        <p:nvSpPr>
          <p:cNvPr id="4" name="Text Placeholder 3"/>
          <p:cNvSpPr>
            <a:spLocks noGrp="1"/>
          </p:cNvSpPr>
          <p:nvPr>
            <p:ph type="body" sz="half" idx="2"/>
          </p:nvPr>
        </p:nvSpPr>
        <p:spPr>
          <a:xfrm>
            <a:off x="1229361" y="4751835"/>
            <a:ext cx="12181840" cy="815845"/>
          </a:xfrm>
        </p:spPr>
        <p:txBody>
          <a:bodyPr anchor="ct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s-ES"/>
              <a:t>Haga clic para modificar los estilos de texto del patrón</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dirty="0"/>
              <a:pPr/>
              <a:t>6/9/2025</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dirty="0"/>
              <a:t>‹Nº›</a:t>
            </a:fld>
            <a:endParaRPr lang="en-US" dirty="0"/>
          </a:p>
        </p:txBody>
      </p:sp>
      <p:sp>
        <p:nvSpPr>
          <p:cNvPr id="9" name="TextBox 8"/>
          <p:cNvSpPr txBox="1"/>
          <p:nvPr/>
        </p:nvSpPr>
        <p:spPr>
          <a:xfrm>
            <a:off x="571500" y="11201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0" name="TextBox 9"/>
          <p:cNvSpPr txBox="1"/>
          <p:nvPr/>
        </p:nvSpPr>
        <p:spPr>
          <a:xfrm>
            <a:off x="13181076" y="324154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75422489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arjeta de nombre">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94" y="1349642"/>
            <a:ext cx="12175423" cy="3014202"/>
          </a:xfrm>
        </p:spPr>
        <p:txBody>
          <a:bodyPr anchor="b"/>
          <a:lstStyle>
            <a:lvl1pPr algn="l">
              <a:defRPr sz="384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229360" y="4377979"/>
            <a:ext cx="12173585" cy="1199862"/>
          </a:xfrm>
        </p:spPr>
        <p:txBody>
          <a:bodyPr anchor="t"/>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s-ES"/>
              <a:t>Haga clic para modificar los estilos de texto del patrón</a:t>
            </a:r>
          </a:p>
        </p:txBody>
      </p:sp>
      <p:sp>
        <p:nvSpPr>
          <p:cNvPr id="5" name="Date Placeholder 4"/>
          <p:cNvSpPr>
            <a:spLocks noGrp="1"/>
          </p:cNvSpPr>
          <p:nvPr>
            <p:ph type="dt" sz="half" idx="10"/>
          </p:nvPr>
        </p:nvSpPr>
        <p:spPr>
          <a:xfrm>
            <a:off x="9377342" y="454660"/>
            <a:ext cx="3493008" cy="438150"/>
          </a:xfrm>
        </p:spPr>
        <p:txBody>
          <a:bodyPr/>
          <a:lstStyle>
            <a:lvl1pPr algn="r">
              <a:defRPr/>
            </a:lvl1pPr>
          </a:lstStyle>
          <a:p>
            <a:fld id="{48A87A34-81AB-432B-8DAE-1953F412C126}" type="datetimeFigureOut">
              <a:rPr lang="en-US" dirty="0"/>
              <a:pPr/>
              <a:t>6/9/2025</a:t>
            </a:fld>
            <a:endParaRPr lang="en-US" dirty="0"/>
          </a:p>
        </p:txBody>
      </p:sp>
      <p:sp>
        <p:nvSpPr>
          <p:cNvPr id="6" name="Footer Placeholder 5"/>
          <p:cNvSpPr>
            <a:spLocks noGrp="1"/>
          </p:cNvSpPr>
          <p:nvPr>
            <p:ph type="ftr" sz="quarter" idx="11"/>
          </p:nvPr>
        </p:nvSpPr>
        <p:spPr>
          <a:xfrm>
            <a:off x="822960" y="45466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11610361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3474721" y="914400"/>
            <a:ext cx="10332719" cy="156464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822960" y="2642496"/>
            <a:ext cx="4147718" cy="74078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s-ES"/>
              <a:t>Haga clic para modificar los estilos de texto del patrón</a:t>
            </a:r>
          </a:p>
        </p:txBody>
      </p:sp>
      <p:sp>
        <p:nvSpPr>
          <p:cNvPr id="8" name="Text Placeholder 3"/>
          <p:cNvSpPr>
            <a:spLocks noGrp="1"/>
          </p:cNvSpPr>
          <p:nvPr>
            <p:ph type="body" sz="half" idx="15"/>
          </p:nvPr>
        </p:nvSpPr>
        <p:spPr>
          <a:xfrm>
            <a:off x="822959"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s-ES"/>
              <a:t>Haga clic para modificar los estilos de texto del patrón</a:t>
            </a:r>
          </a:p>
        </p:txBody>
      </p:sp>
      <p:sp>
        <p:nvSpPr>
          <p:cNvPr id="9" name="Text Placeholder 4"/>
          <p:cNvSpPr>
            <a:spLocks noGrp="1"/>
          </p:cNvSpPr>
          <p:nvPr>
            <p:ph type="body" sz="quarter" idx="3"/>
          </p:nvPr>
        </p:nvSpPr>
        <p:spPr>
          <a:xfrm>
            <a:off x="5242560" y="2641600"/>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s-ES"/>
              <a:t>Haga clic para modificar los estilos de texto del patrón</a:t>
            </a:r>
          </a:p>
        </p:txBody>
      </p:sp>
      <p:sp>
        <p:nvSpPr>
          <p:cNvPr id="10" name="Text Placeholder 3"/>
          <p:cNvSpPr>
            <a:spLocks noGrp="1"/>
          </p:cNvSpPr>
          <p:nvPr>
            <p:ph type="body" sz="half" idx="16"/>
          </p:nvPr>
        </p:nvSpPr>
        <p:spPr>
          <a:xfrm>
            <a:off x="5240230" y="3484880"/>
            <a:ext cx="4147718" cy="3977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s-ES"/>
              <a:t>Haga clic para modificar los estilos de texto del patrón</a:t>
            </a:r>
          </a:p>
        </p:txBody>
      </p:sp>
      <p:sp>
        <p:nvSpPr>
          <p:cNvPr id="11" name="Text Placeholder 4"/>
          <p:cNvSpPr>
            <a:spLocks noGrp="1"/>
          </p:cNvSpPr>
          <p:nvPr>
            <p:ph type="body" sz="quarter" idx="13"/>
          </p:nvPr>
        </p:nvSpPr>
        <p:spPr>
          <a:xfrm>
            <a:off x="9662160" y="2631439"/>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s-ES"/>
              <a:t>Haga clic para modificar los estilos de texto del patrón</a:t>
            </a:r>
          </a:p>
        </p:txBody>
      </p:sp>
      <p:sp>
        <p:nvSpPr>
          <p:cNvPr id="12" name="Text Placeholder 3"/>
          <p:cNvSpPr>
            <a:spLocks noGrp="1"/>
          </p:cNvSpPr>
          <p:nvPr>
            <p:ph type="body" sz="half" idx="17"/>
          </p:nvPr>
        </p:nvSpPr>
        <p:spPr>
          <a:xfrm>
            <a:off x="9662161"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6/9/2025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48325809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3474721" y="914400"/>
            <a:ext cx="10332719" cy="155448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826342" y="5029201"/>
            <a:ext cx="4141898"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826342" y="2834640"/>
            <a:ext cx="4141898"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826342" y="5848518"/>
            <a:ext cx="4141898"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s-ES"/>
              <a:t>Haga clic para modificar los estilos de texto del patrón</a:t>
            </a:r>
          </a:p>
        </p:txBody>
      </p:sp>
      <p:sp>
        <p:nvSpPr>
          <p:cNvPr id="22" name="Text Placeholder 4"/>
          <p:cNvSpPr>
            <a:spLocks noGrp="1"/>
          </p:cNvSpPr>
          <p:nvPr>
            <p:ph type="body" sz="quarter" idx="3"/>
          </p:nvPr>
        </p:nvSpPr>
        <p:spPr>
          <a:xfrm>
            <a:off x="5249116" y="5029201"/>
            <a:ext cx="4138722"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5249116" y="2834640"/>
            <a:ext cx="4138723"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5249117" y="5848516"/>
            <a:ext cx="4138722"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s-ES"/>
              <a:t>Haga clic para modificar los estilos de texto del patrón</a:t>
            </a:r>
          </a:p>
        </p:txBody>
      </p:sp>
      <p:sp>
        <p:nvSpPr>
          <p:cNvPr id="25" name="Text Placeholder 4"/>
          <p:cNvSpPr>
            <a:spLocks noGrp="1"/>
          </p:cNvSpPr>
          <p:nvPr>
            <p:ph type="body" sz="quarter" idx="13"/>
          </p:nvPr>
        </p:nvSpPr>
        <p:spPr>
          <a:xfrm>
            <a:off x="9659678" y="5029201"/>
            <a:ext cx="4147763"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9659826" y="2834640"/>
            <a:ext cx="4137454"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9659678" y="5848514"/>
            <a:ext cx="4142934"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6/9/2025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253924287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22960" y="2633471"/>
            <a:ext cx="12984480" cy="482895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214646473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Vertical Title 1"/>
          <p:cNvSpPr>
            <a:spLocks noGrp="1"/>
          </p:cNvSpPr>
          <p:nvPr>
            <p:ph type="title" orient="vert"/>
          </p:nvPr>
        </p:nvSpPr>
        <p:spPr>
          <a:xfrm>
            <a:off x="11338560" y="894080"/>
            <a:ext cx="2468880" cy="4683760"/>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229360" y="894081"/>
            <a:ext cx="9845041" cy="468376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a:xfrm>
            <a:off x="9377342" y="455930"/>
            <a:ext cx="3493008" cy="438150"/>
          </a:xfrm>
        </p:spPr>
        <p:txBody>
          <a:bodyPr/>
          <a:lstStyle>
            <a:lvl1pPr algn="r">
              <a:defRPr/>
            </a:lvl1pPr>
          </a:lstStyle>
          <a:p>
            <a:fld id="{48A87A34-81AB-432B-8DAE-1953F412C126}" type="datetimeFigureOut">
              <a:rPr lang="en-US" dirty="0"/>
              <a:pPr/>
              <a:t>6/9/2025</a:t>
            </a:fld>
            <a:endParaRPr lang="en-US" dirty="0"/>
          </a:p>
        </p:txBody>
      </p:sp>
      <p:sp>
        <p:nvSpPr>
          <p:cNvPr id="5" name="Footer Placeholder 4"/>
          <p:cNvSpPr>
            <a:spLocks noGrp="1"/>
          </p:cNvSpPr>
          <p:nvPr>
            <p:ph type="ftr" sz="quarter" idx="11"/>
          </p:nvPr>
        </p:nvSpPr>
        <p:spPr>
          <a:xfrm>
            <a:off x="822960" y="457201"/>
            <a:ext cx="8389790" cy="438150"/>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278088693"/>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28802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69117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25338376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1360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230270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60883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6559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1" y="904240"/>
            <a:ext cx="12984479" cy="3362322"/>
          </a:xfrm>
        </p:spPr>
        <p:txBody>
          <a:bodyPr anchor="b">
            <a:normAutofit/>
          </a:bodyPr>
          <a:lstStyle>
            <a:lvl1pPr algn="r">
              <a:defRPr sz="48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229360" y="4370071"/>
            <a:ext cx="12588240" cy="1146810"/>
          </a:xfrm>
        </p:spPr>
        <p:txBody>
          <a:bodyPr>
            <a:normAutofit/>
          </a:bodyPr>
          <a:lstStyle>
            <a:lvl1pPr marL="0" indent="0" algn="r">
              <a:buNone/>
              <a:defRPr sz="264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dirty="0"/>
              <a:pPr/>
              <a:t>6/9/2025</a:t>
            </a:fld>
            <a:endParaRPr lang="en-US" dirty="0"/>
          </a:p>
        </p:txBody>
      </p:sp>
      <p:sp>
        <p:nvSpPr>
          <p:cNvPr id="5" name="Footer Placeholder 4"/>
          <p:cNvSpPr>
            <a:spLocks noGrp="1"/>
          </p:cNvSpPr>
          <p:nvPr>
            <p:ph type="ftr" sz="quarter" idx="11"/>
          </p:nvPr>
        </p:nvSpPr>
        <p:spPr>
          <a:xfrm>
            <a:off x="822960" y="457202"/>
            <a:ext cx="8389790" cy="436878"/>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48532474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22960" y="2633471"/>
            <a:ext cx="6400800" cy="482895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406640" y="2633471"/>
            <a:ext cx="6400800" cy="482895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240511093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3474720" y="914400"/>
            <a:ext cx="10332720" cy="1554480"/>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91" y="2620563"/>
            <a:ext cx="6095989"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s-ES"/>
              <a:t>Haga clic para modificar los estilos de texto del patrón</a:t>
            </a:r>
          </a:p>
        </p:txBody>
      </p:sp>
      <p:sp>
        <p:nvSpPr>
          <p:cNvPr id="4" name="Content Placeholder 3"/>
          <p:cNvSpPr>
            <a:spLocks noGrp="1"/>
          </p:cNvSpPr>
          <p:nvPr>
            <p:ph sz="half" idx="2"/>
          </p:nvPr>
        </p:nvSpPr>
        <p:spPr>
          <a:xfrm>
            <a:off x="822961" y="3759200"/>
            <a:ext cx="6374130" cy="370322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680960" y="2620563"/>
            <a:ext cx="6126480"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s-ES"/>
              <a:t>Haga clic para modificar los estilos de texto del patrón</a:t>
            </a:r>
          </a:p>
        </p:txBody>
      </p:sp>
      <p:sp>
        <p:nvSpPr>
          <p:cNvPr id="6" name="Content Placeholder 5"/>
          <p:cNvSpPr>
            <a:spLocks noGrp="1"/>
          </p:cNvSpPr>
          <p:nvPr>
            <p:ph sz="quarter" idx="4"/>
          </p:nvPr>
        </p:nvSpPr>
        <p:spPr>
          <a:xfrm>
            <a:off x="7406640" y="3759200"/>
            <a:ext cx="6400800" cy="370322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12712315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03142503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77746482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4937760" cy="1920240"/>
          </a:xfrm>
        </p:spPr>
        <p:txBody>
          <a:bodyPr anchor="b"/>
          <a:lstStyle>
            <a:lvl1pPr algn="l">
              <a:defRPr sz="384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994698" y="896111"/>
            <a:ext cx="7812742" cy="6566310"/>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22960" y="3749039"/>
            <a:ext cx="4937760"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6/9/2025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246896573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8247888" cy="1920240"/>
          </a:xfrm>
        </p:spPr>
        <p:txBody>
          <a:bodyPr anchor="b"/>
          <a:lstStyle>
            <a:lvl1pPr algn="l">
              <a:defRPr sz="384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9433486" y="901490"/>
            <a:ext cx="4373954" cy="6560932"/>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22960" y="3749039"/>
            <a:ext cx="8247888"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6/9/2025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extLst>
      <p:ext uri="{BB962C8B-B14F-4D97-AF65-F5344CB8AC3E}">
        <p14:creationId xmlns:p14="http://schemas.microsoft.com/office/powerpoint/2010/main" val="316488374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0" y="0"/>
            <a:ext cx="14630400" cy="1729740"/>
          </a:xfrm>
          <a:prstGeom prst="rect">
            <a:avLst/>
          </a:prstGeom>
        </p:spPr>
      </p:pic>
      <p:sp>
        <p:nvSpPr>
          <p:cNvPr id="2" name="Title Placeholder 1"/>
          <p:cNvSpPr>
            <a:spLocks noGrp="1"/>
          </p:cNvSpPr>
          <p:nvPr>
            <p:ph type="title"/>
          </p:nvPr>
        </p:nvSpPr>
        <p:spPr>
          <a:xfrm>
            <a:off x="3474720" y="917247"/>
            <a:ext cx="10332720" cy="155163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22960" y="2633473"/>
            <a:ext cx="12984480" cy="482895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314432" y="7627621"/>
            <a:ext cx="3493008"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48A87A34-81AB-432B-8DAE-1953F412C126}" type="datetimeFigureOut">
              <a:rPr lang="en-US" dirty="0"/>
              <a:pPr/>
              <a:t>6/9/2025</a:t>
            </a:fld>
            <a:endParaRPr lang="en-US" dirty="0"/>
          </a:p>
        </p:txBody>
      </p:sp>
      <p:sp>
        <p:nvSpPr>
          <p:cNvPr id="5" name="Footer Placeholder 4"/>
          <p:cNvSpPr>
            <a:spLocks noGrp="1"/>
          </p:cNvSpPr>
          <p:nvPr>
            <p:ph type="ftr" sz="quarter" idx="3"/>
          </p:nvPr>
        </p:nvSpPr>
        <p:spPr>
          <a:xfrm>
            <a:off x="822960" y="7627015"/>
            <a:ext cx="9326880" cy="438150"/>
          </a:xfrm>
          <a:prstGeom prst="rect">
            <a:avLst/>
          </a:prstGeom>
        </p:spPr>
        <p:txBody>
          <a:bodyPr vert="horz" lIns="91440" tIns="45720" rIns="91440" bIns="45720" rtlCol="0" anchor="ctr"/>
          <a:lstStyle>
            <a:lvl1pPr algn="l">
              <a:defRPr sz="12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5600" y="457201"/>
            <a:ext cx="3291840"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6D22F896-40B5-4ADD-8801-0D06FADFA095}" type="slidenum">
              <a:rPr lang="en-US" dirty="0"/>
              <a:pPr/>
              <a:t>‹Nº›</a:t>
            </a:fld>
            <a:endParaRPr lang="en-US" dirty="0"/>
          </a:p>
        </p:txBody>
      </p:sp>
    </p:spTree>
    <p:extLst>
      <p:ext uri="{BB962C8B-B14F-4D97-AF65-F5344CB8AC3E}">
        <p14:creationId xmlns:p14="http://schemas.microsoft.com/office/powerpoint/2010/main" val="3666907105"/>
      </p:ext>
    </p:extLst>
  </p:cSld>
  <p:clrMap bg1="dk1" tx1="lt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 id="2147483679" r:id="rId23"/>
  </p:sldLayoutIdLst>
  <p:hf sldNum="0" hdr="0" ftr="0" dt="0"/>
  <p:txStyles>
    <p:titleStyle>
      <a:lvl1pPr algn="r" defTabSz="1097280" rtl="0" eaLnBrk="1" latinLnBrk="0" hangingPunct="1">
        <a:lnSpc>
          <a:spcPct val="90000"/>
        </a:lnSpc>
        <a:spcBef>
          <a:spcPct val="0"/>
        </a:spcBef>
        <a:buNone/>
        <a:defRPr sz="4800" kern="1200" cap="all" baseline="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264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581394"/>
            <a:ext cx="7627382" cy="1425416"/>
          </a:xfrm>
          <a:prstGeom prst="rect">
            <a:avLst/>
          </a:prstGeom>
          <a:noFill/>
          <a:ln/>
        </p:spPr>
        <p:txBody>
          <a:bodyPr wrap="squar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Modelado de E-bikes con Grafos</a:t>
            </a:r>
            <a:endParaRPr lang="en-US" sz="4450" dirty="0"/>
          </a:p>
        </p:txBody>
      </p:sp>
      <p:sp>
        <p:nvSpPr>
          <p:cNvPr id="4" name="Text 1"/>
          <p:cNvSpPr/>
          <p:nvPr/>
        </p:nvSpPr>
        <p:spPr>
          <a:xfrm>
            <a:off x="6244709" y="4331732"/>
            <a:ext cx="7627382"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Presentación sobre el modelado de un sistema de e-bikes mediante grafos y su implementación en Python.</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460302"/>
            <a:ext cx="6306145" cy="712708"/>
          </a:xfrm>
          <a:prstGeom prst="rect">
            <a:avLst/>
          </a:prstGeom>
          <a:noFill/>
          <a:ln/>
        </p:spPr>
        <p:txBody>
          <a:bodyPr wrap="non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Introducción al Problema</a:t>
            </a:r>
            <a:endParaRPr lang="en-US" sz="4450" dirty="0"/>
          </a:p>
        </p:txBody>
      </p:sp>
      <p:pic>
        <p:nvPicPr>
          <p:cNvPr id="4" name="Image 1" descr="preencoded.png"/>
          <p:cNvPicPr>
            <a:picLocks noChangeAspect="1"/>
          </p:cNvPicPr>
          <p:nvPr/>
        </p:nvPicPr>
        <p:blipFill>
          <a:blip r:embed="rId4"/>
          <a:stretch>
            <a:fillRect/>
          </a:stretch>
        </p:blipFill>
        <p:spPr>
          <a:xfrm>
            <a:off x="6244709" y="2497931"/>
            <a:ext cx="541615" cy="541615"/>
          </a:xfrm>
          <a:prstGeom prst="rect">
            <a:avLst/>
          </a:prstGeom>
        </p:spPr>
      </p:pic>
      <p:sp>
        <p:nvSpPr>
          <p:cNvPr id="5" name="Text 1"/>
          <p:cNvSpPr/>
          <p:nvPr/>
        </p:nvSpPr>
        <p:spPr>
          <a:xfrm>
            <a:off x="6244709" y="3256121"/>
            <a:ext cx="2361962" cy="712470"/>
          </a:xfrm>
          <a:prstGeom prst="rect">
            <a:avLst/>
          </a:prstGeom>
          <a:noFill/>
          <a:ln/>
        </p:spPr>
        <p:txBody>
          <a:bodyPr wrap="squar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Sistema de E-bikes</a:t>
            </a:r>
            <a:endParaRPr lang="en-US" sz="2200" dirty="0"/>
          </a:p>
        </p:txBody>
      </p:sp>
      <p:sp>
        <p:nvSpPr>
          <p:cNvPr id="6" name="Text 2"/>
          <p:cNvSpPr/>
          <p:nvPr/>
        </p:nvSpPr>
        <p:spPr>
          <a:xfrm>
            <a:off x="6244709" y="4098488"/>
            <a:ext cx="2361962"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Red de bicicletas eléctricas universitarias.</a:t>
            </a:r>
            <a:endParaRPr lang="en-US" sz="1700" dirty="0"/>
          </a:p>
        </p:txBody>
      </p:sp>
      <p:pic>
        <p:nvPicPr>
          <p:cNvPr id="7" name="Image 2" descr="preencoded.png"/>
          <p:cNvPicPr>
            <a:picLocks noChangeAspect="1"/>
          </p:cNvPicPr>
          <p:nvPr/>
        </p:nvPicPr>
        <p:blipFill>
          <a:blip r:embed="rId5"/>
          <a:stretch>
            <a:fillRect/>
          </a:stretch>
        </p:blipFill>
        <p:spPr>
          <a:xfrm>
            <a:off x="8877419" y="2497931"/>
            <a:ext cx="541615" cy="541615"/>
          </a:xfrm>
          <a:prstGeom prst="rect">
            <a:avLst/>
          </a:prstGeom>
        </p:spPr>
      </p:pic>
      <p:sp>
        <p:nvSpPr>
          <p:cNvPr id="8" name="Text 3"/>
          <p:cNvSpPr/>
          <p:nvPr/>
        </p:nvSpPr>
        <p:spPr>
          <a:xfrm>
            <a:off x="8877419" y="3256121"/>
            <a:ext cx="2361962"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Nodos</a:t>
            </a:r>
            <a:endParaRPr lang="en-US" sz="2200" dirty="0"/>
          </a:p>
        </p:txBody>
      </p:sp>
      <p:sp>
        <p:nvSpPr>
          <p:cNvPr id="9" name="Text 4"/>
          <p:cNvSpPr/>
          <p:nvPr/>
        </p:nvSpPr>
        <p:spPr>
          <a:xfrm>
            <a:off x="8877419" y="3742253"/>
            <a:ext cx="2361962"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Puntos de carga principales y secundarios.</a:t>
            </a:r>
            <a:endParaRPr lang="en-US" sz="1700" dirty="0"/>
          </a:p>
        </p:txBody>
      </p:sp>
      <p:pic>
        <p:nvPicPr>
          <p:cNvPr id="10" name="Image 3" descr="preencoded.png"/>
          <p:cNvPicPr>
            <a:picLocks noChangeAspect="1"/>
          </p:cNvPicPr>
          <p:nvPr/>
        </p:nvPicPr>
        <p:blipFill>
          <a:blip r:embed="rId6"/>
          <a:stretch>
            <a:fillRect/>
          </a:stretch>
        </p:blipFill>
        <p:spPr>
          <a:xfrm>
            <a:off x="11510129" y="2497931"/>
            <a:ext cx="541615" cy="541615"/>
          </a:xfrm>
          <a:prstGeom prst="rect">
            <a:avLst/>
          </a:prstGeom>
        </p:spPr>
      </p:pic>
      <p:sp>
        <p:nvSpPr>
          <p:cNvPr id="11" name="Text 5"/>
          <p:cNvSpPr/>
          <p:nvPr/>
        </p:nvSpPr>
        <p:spPr>
          <a:xfrm>
            <a:off x="11510129" y="3256121"/>
            <a:ext cx="2361962"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Camión de la UNO</a:t>
            </a:r>
            <a:endParaRPr lang="en-US" sz="2200" dirty="0"/>
          </a:p>
        </p:txBody>
      </p:sp>
      <p:sp>
        <p:nvSpPr>
          <p:cNvPr id="12" name="Text 6"/>
          <p:cNvSpPr/>
          <p:nvPr/>
        </p:nvSpPr>
        <p:spPr>
          <a:xfrm>
            <a:off x="11510129" y="3742253"/>
            <a:ext cx="2361962"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Moviliza bicicletas entre nodos.</a:t>
            </a:r>
            <a:endParaRPr lang="en-US" sz="1700" dirty="0"/>
          </a:p>
        </p:txBody>
      </p:sp>
      <p:sp>
        <p:nvSpPr>
          <p:cNvPr id="13" name="Text 7"/>
          <p:cNvSpPr/>
          <p:nvPr/>
        </p:nvSpPr>
        <p:spPr>
          <a:xfrm>
            <a:off x="6244709" y="5382339"/>
            <a:ext cx="7627382" cy="138684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Este sistema gestiona la ubicación y movimiento de e-bikes en un campus universitario. Distinguimos entre nodos principales y secundarios para optimizar el servicio. El camión de la UNO es clave para reubicar las bicicletas.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730925"/>
            <a:ext cx="5701546" cy="712708"/>
          </a:xfrm>
          <a:prstGeom prst="rect">
            <a:avLst/>
          </a:prstGeom>
          <a:noFill/>
          <a:ln/>
        </p:spPr>
        <p:txBody>
          <a:bodyPr wrap="non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Diseño de la Solución</a:t>
            </a:r>
            <a:endParaRPr lang="en-US" sz="4450" dirty="0"/>
          </a:p>
        </p:txBody>
      </p:sp>
      <p:pic>
        <p:nvPicPr>
          <p:cNvPr id="3" name="Image 0" descr="preencoded.png"/>
          <p:cNvPicPr>
            <a:picLocks noChangeAspect="1"/>
          </p:cNvPicPr>
          <p:nvPr/>
        </p:nvPicPr>
        <p:blipFill>
          <a:blip r:embed="rId3"/>
          <a:stretch>
            <a:fillRect/>
          </a:stretch>
        </p:blipFill>
        <p:spPr>
          <a:xfrm>
            <a:off x="265149" y="1775969"/>
            <a:ext cx="6292572" cy="4305419"/>
          </a:xfrm>
          <a:prstGeom prst="rect">
            <a:avLst/>
          </a:prstGeom>
        </p:spPr>
      </p:pic>
      <p:sp>
        <p:nvSpPr>
          <p:cNvPr id="4" name="Text 1"/>
          <p:cNvSpPr/>
          <p:nvPr/>
        </p:nvSpPr>
        <p:spPr>
          <a:xfrm>
            <a:off x="7587138" y="1985129"/>
            <a:ext cx="3981563" cy="356235"/>
          </a:xfrm>
          <a:prstGeom prst="rect">
            <a:avLst/>
          </a:prstGeom>
          <a:noFill/>
          <a:ln/>
        </p:spPr>
        <p:txBody>
          <a:bodyPr wrap="none" lIns="0" tIns="0" rIns="0" bIns="0" rtlCol="0" anchor="t"/>
          <a:lstStyle/>
          <a:p>
            <a:pPr marL="0" indent="0" algn="l">
              <a:lnSpc>
                <a:spcPts val="2800"/>
              </a:lnSpc>
              <a:buNone/>
            </a:pPr>
            <a:r>
              <a:rPr lang="en-US" sz="2200" b="1" dirty="0" err="1">
                <a:solidFill>
                  <a:srgbClr val="9998FF"/>
                </a:solidFill>
                <a:latin typeface="Barlow Bold" pitchFamily="34" charset="0"/>
                <a:ea typeface="Barlow Bold" pitchFamily="34" charset="-122"/>
                <a:cs typeface="Barlow Bold" pitchFamily="34" charset="-120"/>
              </a:rPr>
              <a:t>Grafos</a:t>
            </a:r>
            <a:r>
              <a:rPr lang="en-US" sz="2200" b="1" dirty="0">
                <a:solidFill>
                  <a:srgbClr val="9998FF"/>
                </a:solidFill>
                <a:latin typeface="Barlow Bold" pitchFamily="34" charset="0"/>
                <a:ea typeface="Barlow Bold" pitchFamily="34" charset="-122"/>
                <a:cs typeface="Barlow Bold" pitchFamily="34" charset="-120"/>
              </a:rPr>
              <a:t> – </a:t>
            </a:r>
            <a:r>
              <a:rPr lang="en-US" sz="2200" b="1" dirty="0" err="1">
                <a:solidFill>
                  <a:srgbClr val="9998FF"/>
                </a:solidFill>
                <a:latin typeface="Barlow Bold" pitchFamily="34" charset="0"/>
                <a:ea typeface="Barlow Bold" pitchFamily="34" charset="-122"/>
                <a:cs typeface="Barlow Bold" pitchFamily="34" charset="-120"/>
              </a:rPr>
              <a:t>NetworkX</a:t>
            </a:r>
            <a:r>
              <a:rPr lang="en-US" sz="2200" b="1" dirty="0">
                <a:solidFill>
                  <a:srgbClr val="9998FF"/>
                </a:solidFill>
                <a:latin typeface="Barlow Bold" pitchFamily="34" charset="0"/>
                <a:ea typeface="Barlow Bold" pitchFamily="34" charset="-122"/>
                <a:cs typeface="Barlow Bold" pitchFamily="34" charset="-120"/>
              </a:rPr>
              <a:t> - Matplotlib</a:t>
            </a:r>
            <a:endParaRPr lang="en-US" sz="2200" dirty="0"/>
          </a:p>
        </p:txBody>
      </p:sp>
      <p:sp>
        <p:nvSpPr>
          <p:cNvPr id="5" name="Text 2"/>
          <p:cNvSpPr/>
          <p:nvPr/>
        </p:nvSpPr>
        <p:spPr>
          <a:xfrm>
            <a:off x="7587139" y="2557939"/>
            <a:ext cx="6292572"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Utilizamos grafos para representar la red de e-bikes. NetworkX facilita la implementación en Python.</a:t>
            </a:r>
            <a:endParaRPr lang="en-US" sz="1700" dirty="0"/>
          </a:p>
        </p:txBody>
      </p:sp>
      <p:sp>
        <p:nvSpPr>
          <p:cNvPr id="6" name="Text 3"/>
          <p:cNvSpPr/>
          <p:nvPr/>
        </p:nvSpPr>
        <p:spPr>
          <a:xfrm>
            <a:off x="7587139" y="3467933"/>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Clase Grafo</a:t>
            </a:r>
            <a:endParaRPr lang="en-US" sz="2200" dirty="0"/>
          </a:p>
        </p:txBody>
      </p:sp>
      <p:sp>
        <p:nvSpPr>
          <p:cNvPr id="7" name="Text 4"/>
          <p:cNvSpPr/>
          <p:nvPr/>
        </p:nvSpPr>
        <p:spPr>
          <a:xfrm>
            <a:off x="7587139" y="4040743"/>
            <a:ext cx="6292572"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Diseñamos una clase Grafo para encapsular la lógica del sistema. Esto permite una gestión eficiente y modular.</a:t>
            </a:r>
            <a:endParaRPr lang="en-US" sz="1700" dirty="0"/>
          </a:p>
        </p:txBody>
      </p:sp>
      <p:sp>
        <p:nvSpPr>
          <p:cNvPr id="8" name="Text 5"/>
          <p:cNvSpPr/>
          <p:nvPr/>
        </p:nvSpPr>
        <p:spPr>
          <a:xfrm>
            <a:off x="758309" y="6805136"/>
            <a:ext cx="13113782"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La estructura del grafo representa estaciones y caminos. Cada nodo es una estación. Las aristas son los caminos entre ellas. NetworkX provee las herramientas necesarias para la manipulación de grafos.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862"/>
          </a:xfrm>
          <a:prstGeom prst="rect">
            <a:avLst/>
          </a:prstGeom>
        </p:spPr>
      </p:pic>
      <p:sp>
        <p:nvSpPr>
          <p:cNvPr id="3" name="Text 0"/>
          <p:cNvSpPr/>
          <p:nvPr/>
        </p:nvSpPr>
        <p:spPr>
          <a:xfrm>
            <a:off x="716518" y="562927"/>
            <a:ext cx="5387340" cy="673418"/>
          </a:xfrm>
          <a:prstGeom prst="rect">
            <a:avLst/>
          </a:prstGeom>
          <a:noFill/>
          <a:ln/>
        </p:spPr>
        <p:txBody>
          <a:bodyPr wrap="none" lIns="0" tIns="0" rIns="0" bIns="0" rtlCol="0" anchor="t"/>
          <a:lstStyle/>
          <a:p>
            <a:pPr marL="0" indent="0" algn="l">
              <a:lnSpc>
                <a:spcPts val="5300"/>
              </a:lnSpc>
              <a:buNone/>
            </a:pPr>
            <a:r>
              <a:rPr lang="en-US" sz="4200" b="1" dirty="0">
                <a:solidFill>
                  <a:srgbClr val="9998FF"/>
                </a:solidFill>
                <a:latin typeface="Barlow Bold" pitchFamily="34" charset="0"/>
                <a:ea typeface="Barlow Bold" pitchFamily="34" charset="-122"/>
                <a:cs typeface="Barlow Bold" pitchFamily="34" charset="-120"/>
              </a:rPr>
              <a:t>Funciones Principales</a:t>
            </a:r>
            <a:endParaRPr lang="en-US" sz="4200" dirty="0"/>
          </a:p>
        </p:txBody>
      </p:sp>
      <p:pic>
        <p:nvPicPr>
          <p:cNvPr id="4" name="Image 1" descr="preencoded.png"/>
          <p:cNvPicPr>
            <a:picLocks noChangeAspect="1"/>
          </p:cNvPicPr>
          <p:nvPr/>
        </p:nvPicPr>
        <p:blipFill>
          <a:blip r:embed="rId4"/>
          <a:stretch>
            <a:fillRect/>
          </a:stretch>
        </p:blipFill>
        <p:spPr>
          <a:xfrm>
            <a:off x="716518" y="1543407"/>
            <a:ext cx="1023580" cy="1228249"/>
          </a:xfrm>
          <a:prstGeom prst="rect">
            <a:avLst/>
          </a:prstGeom>
        </p:spPr>
      </p:pic>
      <p:sp>
        <p:nvSpPr>
          <p:cNvPr id="5" name="Text 1"/>
          <p:cNvSpPr/>
          <p:nvPr/>
        </p:nvSpPr>
        <p:spPr>
          <a:xfrm>
            <a:off x="2047161" y="1748076"/>
            <a:ext cx="2693670" cy="336590"/>
          </a:xfrm>
          <a:prstGeom prst="rect">
            <a:avLst/>
          </a:prstGeom>
          <a:noFill/>
          <a:ln/>
        </p:spPr>
        <p:txBody>
          <a:bodyPr wrap="none" lIns="0" tIns="0" rIns="0" bIns="0" rtlCol="0" anchor="t"/>
          <a:lstStyle/>
          <a:p>
            <a:pPr marL="0" indent="0" algn="l">
              <a:lnSpc>
                <a:spcPts val="2650"/>
              </a:lnSpc>
              <a:buNone/>
            </a:pPr>
            <a:r>
              <a:rPr lang="en-US" sz="2100" b="1" dirty="0">
                <a:solidFill>
                  <a:srgbClr val="EEEFF5"/>
                </a:solidFill>
                <a:latin typeface="Barlow Bold" pitchFamily="34" charset="0"/>
                <a:ea typeface="Barlow Bold" pitchFamily="34" charset="-122"/>
                <a:cs typeface="Barlow Bold" pitchFamily="34" charset="-120"/>
              </a:rPr>
              <a:t>Gestión de Nodos</a:t>
            </a:r>
            <a:endParaRPr lang="en-US" sz="2100" dirty="0"/>
          </a:p>
        </p:txBody>
      </p:sp>
      <p:sp>
        <p:nvSpPr>
          <p:cNvPr id="6" name="Text 2"/>
          <p:cNvSpPr/>
          <p:nvPr/>
        </p:nvSpPr>
        <p:spPr>
          <a:xfrm>
            <a:off x="2047161" y="2207419"/>
            <a:ext cx="6380321" cy="327422"/>
          </a:xfrm>
          <a:prstGeom prst="rect">
            <a:avLst/>
          </a:prstGeom>
          <a:noFill/>
          <a:ln/>
        </p:spPr>
        <p:txBody>
          <a:bodyPr wrap="none" lIns="0" tIns="0" rIns="0" bIns="0" rtlCol="0" anchor="t"/>
          <a:lstStyle/>
          <a:p>
            <a:pPr marL="0" indent="0" algn="l">
              <a:lnSpc>
                <a:spcPts val="2550"/>
              </a:lnSpc>
              <a:buNone/>
            </a:pPr>
            <a:r>
              <a:rPr lang="en-US" sz="1600" dirty="0">
                <a:solidFill>
                  <a:srgbClr val="EEEFF5"/>
                </a:solidFill>
                <a:latin typeface="Montserrat" pitchFamily="34" charset="0"/>
                <a:ea typeface="Montserrat" pitchFamily="34" charset="-122"/>
                <a:cs typeface="Montserrat" pitchFamily="34" charset="-120"/>
              </a:rPr>
              <a:t>Permite añadir y eliminar nodos y aristas.</a:t>
            </a:r>
            <a:endParaRPr lang="en-US" sz="1600" dirty="0"/>
          </a:p>
        </p:txBody>
      </p:sp>
      <p:pic>
        <p:nvPicPr>
          <p:cNvPr id="7" name="Image 2" descr="preencoded.png"/>
          <p:cNvPicPr>
            <a:picLocks noChangeAspect="1"/>
          </p:cNvPicPr>
          <p:nvPr/>
        </p:nvPicPr>
        <p:blipFill>
          <a:blip r:embed="rId5"/>
          <a:stretch>
            <a:fillRect/>
          </a:stretch>
        </p:blipFill>
        <p:spPr>
          <a:xfrm>
            <a:off x="716518" y="2771656"/>
            <a:ext cx="1023580" cy="1228249"/>
          </a:xfrm>
          <a:prstGeom prst="rect">
            <a:avLst/>
          </a:prstGeom>
        </p:spPr>
      </p:pic>
      <p:sp>
        <p:nvSpPr>
          <p:cNvPr id="8" name="Text 3"/>
          <p:cNvSpPr/>
          <p:nvPr/>
        </p:nvSpPr>
        <p:spPr>
          <a:xfrm>
            <a:off x="2047161" y="2976324"/>
            <a:ext cx="2693670" cy="336590"/>
          </a:xfrm>
          <a:prstGeom prst="rect">
            <a:avLst/>
          </a:prstGeom>
          <a:noFill/>
          <a:ln/>
        </p:spPr>
        <p:txBody>
          <a:bodyPr wrap="none" lIns="0" tIns="0" rIns="0" bIns="0" rtlCol="0" anchor="t"/>
          <a:lstStyle/>
          <a:p>
            <a:pPr marL="0" indent="0" algn="l">
              <a:lnSpc>
                <a:spcPts val="2650"/>
              </a:lnSpc>
              <a:buNone/>
            </a:pPr>
            <a:r>
              <a:rPr lang="en-US" sz="2100" b="1" dirty="0">
                <a:solidFill>
                  <a:srgbClr val="EEEFF5"/>
                </a:solidFill>
                <a:latin typeface="Barlow Bold" pitchFamily="34" charset="0"/>
                <a:ea typeface="Barlow Bold" pitchFamily="34" charset="-122"/>
                <a:cs typeface="Barlow Bold" pitchFamily="34" charset="-120"/>
              </a:rPr>
              <a:t>Camino Más Corto</a:t>
            </a:r>
            <a:endParaRPr lang="en-US" sz="2100" dirty="0"/>
          </a:p>
        </p:txBody>
      </p:sp>
      <p:sp>
        <p:nvSpPr>
          <p:cNvPr id="9" name="Text 4"/>
          <p:cNvSpPr/>
          <p:nvPr/>
        </p:nvSpPr>
        <p:spPr>
          <a:xfrm>
            <a:off x="2047161" y="3435668"/>
            <a:ext cx="6380321" cy="327422"/>
          </a:xfrm>
          <a:prstGeom prst="rect">
            <a:avLst/>
          </a:prstGeom>
          <a:noFill/>
          <a:ln/>
        </p:spPr>
        <p:txBody>
          <a:bodyPr wrap="none" lIns="0" tIns="0" rIns="0" bIns="0" rtlCol="0" anchor="t"/>
          <a:lstStyle/>
          <a:p>
            <a:pPr marL="0" indent="0" algn="l">
              <a:lnSpc>
                <a:spcPts val="2550"/>
              </a:lnSpc>
              <a:buNone/>
            </a:pPr>
            <a:r>
              <a:rPr lang="en-US" sz="1600" dirty="0">
                <a:solidFill>
                  <a:srgbClr val="EEEFF5"/>
                </a:solidFill>
                <a:latin typeface="Montserrat" pitchFamily="34" charset="0"/>
                <a:ea typeface="Montserrat" pitchFamily="34" charset="-122"/>
                <a:cs typeface="Montserrat" pitchFamily="34" charset="-120"/>
              </a:rPr>
              <a:t>Dijkstra filtrado para rutas seguras de alumnos.</a:t>
            </a:r>
            <a:endParaRPr lang="en-US" sz="1600" dirty="0"/>
          </a:p>
        </p:txBody>
      </p:sp>
      <p:pic>
        <p:nvPicPr>
          <p:cNvPr id="10" name="Image 3" descr="preencoded.png"/>
          <p:cNvPicPr>
            <a:picLocks noChangeAspect="1"/>
          </p:cNvPicPr>
          <p:nvPr/>
        </p:nvPicPr>
        <p:blipFill>
          <a:blip r:embed="rId6"/>
          <a:stretch>
            <a:fillRect/>
          </a:stretch>
        </p:blipFill>
        <p:spPr>
          <a:xfrm>
            <a:off x="716518" y="3999905"/>
            <a:ext cx="1023580" cy="1228249"/>
          </a:xfrm>
          <a:prstGeom prst="rect">
            <a:avLst/>
          </a:prstGeom>
        </p:spPr>
      </p:pic>
      <p:sp>
        <p:nvSpPr>
          <p:cNvPr id="11" name="Text 5"/>
          <p:cNvSpPr/>
          <p:nvPr/>
        </p:nvSpPr>
        <p:spPr>
          <a:xfrm>
            <a:off x="2047161" y="4204573"/>
            <a:ext cx="2693670" cy="336590"/>
          </a:xfrm>
          <a:prstGeom prst="rect">
            <a:avLst/>
          </a:prstGeom>
          <a:noFill/>
          <a:ln/>
        </p:spPr>
        <p:txBody>
          <a:bodyPr wrap="none" lIns="0" tIns="0" rIns="0" bIns="0" rtlCol="0" anchor="t"/>
          <a:lstStyle/>
          <a:p>
            <a:pPr marL="0" indent="0" algn="l">
              <a:lnSpc>
                <a:spcPts val="2650"/>
              </a:lnSpc>
              <a:buNone/>
            </a:pPr>
            <a:r>
              <a:rPr lang="en-US" sz="2100" b="1" dirty="0">
                <a:solidFill>
                  <a:srgbClr val="EEEFF5"/>
                </a:solidFill>
                <a:latin typeface="Barlow Bold" pitchFamily="34" charset="0"/>
                <a:ea typeface="Barlow Bold" pitchFamily="34" charset="-122"/>
                <a:cs typeface="Barlow Bold" pitchFamily="34" charset="-120"/>
              </a:rPr>
              <a:t>Ruta del Camión</a:t>
            </a:r>
            <a:endParaRPr lang="en-US" sz="2100" dirty="0"/>
          </a:p>
        </p:txBody>
      </p:sp>
      <p:sp>
        <p:nvSpPr>
          <p:cNvPr id="12" name="Text 6"/>
          <p:cNvSpPr/>
          <p:nvPr/>
        </p:nvSpPr>
        <p:spPr>
          <a:xfrm>
            <a:off x="2047161" y="4663916"/>
            <a:ext cx="6380321" cy="327422"/>
          </a:xfrm>
          <a:prstGeom prst="rect">
            <a:avLst/>
          </a:prstGeom>
          <a:noFill/>
          <a:ln/>
        </p:spPr>
        <p:txBody>
          <a:bodyPr wrap="none" lIns="0" tIns="0" rIns="0" bIns="0" rtlCol="0" anchor="t"/>
          <a:lstStyle/>
          <a:p>
            <a:pPr marL="0" indent="0" algn="l">
              <a:lnSpc>
                <a:spcPts val="2550"/>
              </a:lnSpc>
              <a:buNone/>
            </a:pPr>
            <a:r>
              <a:rPr lang="en-US" sz="1600" dirty="0">
                <a:solidFill>
                  <a:srgbClr val="EEEFF5"/>
                </a:solidFill>
                <a:latin typeface="Montserrat" pitchFamily="34" charset="0"/>
                <a:ea typeface="Montserrat" pitchFamily="34" charset="-122"/>
                <a:cs typeface="Montserrat" pitchFamily="34" charset="-120"/>
              </a:rPr>
              <a:t>Algoritmo personalizado para eficiencia de ruta</a:t>
            </a:r>
            <a:endParaRPr lang="en-US" sz="1600" dirty="0"/>
          </a:p>
        </p:txBody>
      </p:sp>
      <p:pic>
        <p:nvPicPr>
          <p:cNvPr id="13" name="Image 4" descr="preencoded.png"/>
          <p:cNvPicPr>
            <a:picLocks noChangeAspect="1"/>
          </p:cNvPicPr>
          <p:nvPr/>
        </p:nvPicPr>
        <p:blipFill>
          <a:blip r:embed="rId7"/>
          <a:stretch>
            <a:fillRect/>
          </a:stretch>
        </p:blipFill>
        <p:spPr>
          <a:xfrm>
            <a:off x="716518" y="5228153"/>
            <a:ext cx="1023580" cy="1228249"/>
          </a:xfrm>
          <a:prstGeom prst="rect">
            <a:avLst/>
          </a:prstGeom>
        </p:spPr>
      </p:pic>
      <p:sp>
        <p:nvSpPr>
          <p:cNvPr id="14" name="Text 7"/>
          <p:cNvSpPr/>
          <p:nvPr/>
        </p:nvSpPr>
        <p:spPr>
          <a:xfrm>
            <a:off x="2047161" y="5432822"/>
            <a:ext cx="2693670" cy="336590"/>
          </a:xfrm>
          <a:prstGeom prst="rect">
            <a:avLst/>
          </a:prstGeom>
          <a:noFill/>
          <a:ln/>
        </p:spPr>
        <p:txBody>
          <a:bodyPr wrap="none" lIns="0" tIns="0" rIns="0" bIns="0" rtlCol="0" anchor="t"/>
          <a:lstStyle/>
          <a:p>
            <a:pPr marL="0" indent="0" algn="l">
              <a:lnSpc>
                <a:spcPts val="2650"/>
              </a:lnSpc>
              <a:buNone/>
            </a:pPr>
            <a:r>
              <a:rPr lang="en-US" sz="2100" b="1" dirty="0">
                <a:solidFill>
                  <a:srgbClr val="EEEFF5"/>
                </a:solidFill>
                <a:latin typeface="Barlow Bold" pitchFamily="34" charset="0"/>
                <a:ea typeface="Barlow Bold" pitchFamily="34" charset="-122"/>
                <a:cs typeface="Barlow Bold" pitchFamily="34" charset="-120"/>
              </a:rPr>
              <a:t>Visualización</a:t>
            </a:r>
            <a:endParaRPr lang="en-US" sz="2100" dirty="0"/>
          </a:p>
        </p:txBody>
      </p:sp>
      <p:sp>
        <p:nvSpPr>
          <p:cNvPr id="15" name="Text 8"/>
          <p:cNvSpPr/>
          <p:nvPr/>
        </p:nvSpPr>
        <p:spPr>
          <a:xfrm>
            <a:off x="2047161" y="5892165"/>
            <a:ext cx="6380321" cy="327422"/>
          </a:xfrm>
          <a:prstGeom prst="rect">
            <a:avLst/>
          </a:prstGeom>
          <a:noFill/>
          <a:ln/>
        </p:spPr>
        <p:txBody>
          <a:bodyPr wrap="none" lIns="0" tIns="0" rIns="0" bIns="0" rtlCol="0" anchor="t"/>
          <a:lstStyle/>
          <a:p>
            <a:pPr marL="0" indent="0" algn="l">
              <a:lnSpc>
                <a:spcPts val="2550"/>
              </a:lnSpc>
              <a:buNone/>
            </a:pPr>
            <a:r>
              <a:rPr lang="en-US" sz="1600" dirty="0">
                <a:solidFill>
                  <a:srgbClr val="EEEFF5"/>
                </a:solidFill>
                <a:latin typeface="Montserrat" pitchFamily="34" charset="0"/>
                <a:ea typeface="Montserrat" pitchFamily="34" charset="-122"/>
                <a:cs typeface="Montserrat" pitchFamily="34" charset="-120"/>
              </a:rPr>
              <a:t>Representación gráfica del grafo.</a:t>
            </a:r>
            <a:endParaRPr lang="en-US" sz="1600" dirty="0"/>
          </a:p>
        </p:txBody>
      </p:sp>
      <p:sp>
        <p:nvSpPr>
          <p:cNvPr id="16" name="Text 9"/>
          <p:cNvSpPr/>
          <p:nvPr/>
        </p:nvSpPr>
        <p:spPr>
          <a:xfrm>
            <a:off x="716518" y="6686669"/>
            <a:ext cx="7710964" cy="982266"/>
          </a:xfrm>
          <a:prstGeom prst="rect">
            <a:avLst/>
          </a:prstGeom>
          <a:noFill/>
          <a:ln/>
        </p:spPr>
        <p:txBody>
          <a:bodyPr wrap="square" lIns="0" tIns="0" rIns="0" bIns="0" rtlCol="0" anchor="t"/>
          <a:lstStyle/>
          <a:p>
            <a:pPr marL="0" indent="0" algn="l">
              <a:lnSpc>
                <a:spcPts val="2550"/>
              </a:lnSpc>
              <a:buNone/>
            </a:pPr>
            <a:r>
              <a:rPr lang="en-US" sz="1600" dirty="0">
                <a:solidFill>
                  <a:srgbClr val="EEEFF5"/>
                </a:solidFill>
                <a:latin typeface="Montserrat" pitchFamily="34" charset="0"/>
                <a:ea typeface="Montserrat" pitchFamily="34" charset="-122"/>
                <a:cs typeface="Montserrat" pitchFamily="34" charset="-120"/>
              </a:rPr>
              <a:t>Nuestro programa gestiona la red completa. Calcula rutas seguras para alumnos y rutas eficientes para el camión. La visualización ayuda a entender la estructura de la red.</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3854529"/>
            <a:ext cx="5701546" cy="712708"/>
          </a:xfrm>
          <a:prstGeom prst="rect">
            <a:avLst/>
          </a:prstGeom>
          <a:noFill/>
          <a:ln/>
        </p:spPr>
        <p:txBody>
          <a:bodyPr wrap="non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Casos de Prueba</a:t>
            </a:r>
            <a:endParaRPr lang="en-US" sz="4450" dirty="0"/>
          </a:p>
        </p:txBody>
      </p:sp>
      <p:sp>
        <p:nvSpPr>
          <p:cNvPr id="4" name="Shape 1"/>
          <p:cNvSpPr/>
          <p:nvPr/>
        </p:nvSpPr>
        <p:spPr>
          <a:xfrm>
            <a:off x="765215" y="4843254"/>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5" name="Text 2"/>
          <p:cNvSpPr/>
          <p:nvPr/>
        </p:nvSpPr>
        <p:spPr>
          <a:xfrm>
            <a:off x="830997" y="4922103"/>
            <a:ext cx="342067" cy="427553"/>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1</a:t>
            </a:r>
            <a:endParaRPr lang="en-US" sz="2650" dirty="0"/>
          </a:p>
        </p:txBody>
      </p:sp>
      <p:sp>
        <p:nvSpPr>
          <p:cNvPr id="6" name="Text 3"/>
          <p:cNvSpPr/>
          <p:nvPr/>
        </p:nvSpPr>
        <p:spPr>
          <a:xfrm>
            <a:off x="1462326" y="4966573"/>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Escenarios de Grafos</a:t>
            </a:r>
            <a:endParaRPr lang="en-US" sz="2200" dirty="0"/>
          </a:p>
        </p:txBody>
      </p:sp>
      <p:sp>
        <p:nvSpPr>
          <p:cNvPr id="7" name="Text 4"/>
          <p:cNvSpPr/>
          <p:nvPr/>
        </p:nvSpPr>
        <p:spPr>
          <a:xfrm>
            <a:off x="1462326" y="5452705"/>
            <a:ext cx="3486745"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Mostraremos dos estructuras de grafo distintas.</a:t>
            </a:r>
            <a:endParaRPr lang="en-US" sz="1700" dirty="0"/>
          </a:p>
        </p:txBody>
      </p:sp>
      <p:sp>
        <p:nvSpPr>
          <p:cNvPr id="8" name="Shape 5"/>
          <p:cNvSpPr/>
          <p:nvPr/>
        </p:nvSpPr>
        <p:spPr>
          <a:xfrm>
            <a:off x="5219819" y="4852734"/>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9" name="Text 6"/>
          <p:cNvSpPr/>
          <p:nvPr/>
        </p:nvSpPr>
        <p:spPr>
          <a:xfrm>
            <a:off x="5292507" y="4922103"/>
            <a:ext cx="342067" cy="427553"/>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2</a:t>
            </a:r>
            <a:endParaRPr lang="en-US" sz="2650" dirty="0"/>
          </a:p>
        </p:txBody>
      </p:sp>
      <p:sp>
        <p:nvSpPr>
          <p:cNvPr id="10" name="Text 7"/>
          <p:cNvSpPr/>
          <p:nvPr/>
        </p:nvSpPr>
        <p:spPr>
          <a:xfrm>
            <a:off x="5923836" y="4966573"/>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Consultas por Grafo</a:t>
            </a:r>
            <a:endParaRPr lang="en-US" sz="2200" dirty="0"/>
          </a:p>
        </p:txBody>
      </p:sp>
      <p:sp>
        <p:nvSpPr>
          <p:cNvPr id="11" name="Text 8"/>
          <p:cNvSpPr/>
          <p:nvPr/>
        </p:nvSpPr>
        <p:spPr>
          <a:xfrm>
            <a:off x="5923836" y="5452705"/>
            <a:ext cx="3486745"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Tres consultas para cada grafo demostrando funciones.</a:t>
            </a:r>
            <a:endParaRPr lang="en-US" sz="1700" dirty="0"/>
          </a:p>
        </p:txBody>
      </p:sp>
      <p:sp>
        <p:nvSpPr>
          <p:cNvPr id="12" name="Shape 9"/>
          <p:cNvSpPr/>
          <p:nvPr/>
        </p:nvSpPr>
        <p:spPr>
          <a:xfrm>
            <a:off x="9681329" y="4835366"/>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3" name="Text 10"/>
          <p:cNvSpPr/>
          <p:nvPr/>
        </p:nvSpPr>
        <p:spPr>
          <a:xfrm>
            <a:off x="9754017" y="4922103"/>
            <a:ext cx="342067" cy="427553"/>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3</a:t>
            </a:r>
            <a:endParaRPr lang="en-US" sz="2650" dirty="0"/>
          </a:p>
        </p:txBody>
      </p:sp>
      <p:sp>
        <p:nvSpPr>
          <p:cNvPr id="14" name="Text 11"/>
          <p:cNvSpPr/>
          <p:nvPr/>
        </p:nvSpPr>
        <p:spPr>
          <a:xfrm>
            <a:off x="10385346" y="4966573"/>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Resultados Esperados</a:t>
            </a:r>
            <a:endParaRPr lang="en-US" sz="2200" dirty="0"/>
          </a:p>
        </p:txBody>
      </p:sp>
      <p:sp>
        <p:nvSpPr>
          <p:cNvPr id="15" name="Text 12"/>
          <p:cNvSpPr/>
          <p:nvPr/>
        </p:nvSpPr>
        <p:spPr>
          <a:xfrm>
            <a:off x="10385346" y="5452705"/>
            <a:ext cx="3486745"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Detallamos los resultados anticipados para cada caso.</a:t>
            </a:r>
            <a:endParaRPr lang="en-US" sz="1700" dirty="0"/>
          </a:p>
        </p:txBody>
      </p:sp>
      <p:sp>
        <p:nvSpPr>
          <p:cNvPr id="16" name="Text 13"/>
          <p:cNvSpPr/>
          <p:nvPr/>
        </p:nvSpPr>
        <p:spPr>
          <a:xfrm>
            <a:off x="758309" y="6389846"/>
            <a:ext cx="13113782"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Para validar nuestra solución, hemos preparado escenarios de prueba. Cada grafo simulará una configuración diferente. Las consultas verificarán la funcionalidad del sistema, desde la ruta más corta hasta la gestión de nodos.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778312"/>
            <a:ext cx="7933730" cy="712708"/>
          </a:xfrm>
          <a:prstGeom prst="rect">
            <a:avLst/>
          </a:prstGeom>
          <a:noFill/>
          <a:ln/>
        </p:spPr>
        <p:txBody>
          <a:bodyPr wrap="non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Conclusiones y Futuras Mejoras</a:t>
            </a:r>
            <a:endParaRPr lang="en-US" sz="4450" dirty="0"/>
          </a:p>
        </p:txBody>
      </p:sp>
      <p:sp>
        <p:nvSpPr>
          <p:cNvPr id="3" name="Text 1"/>
          <p:cNvSpPr/>
          <p:nvPr/>
        </p:nvSpPr>
        <p:spPr>
          <a:xfrm>
            <a:off x="1844635" y="2400657"/>
            <a:ext cx="2850713" cy="356235"/>
          </a:xfrm>
          <a:prstGeom prst="rect">
            <a:avLst/>
          </a:prstGeom>
          <a:noFill/>
          <a:ln/>
        </p:spPr>
        <p:txBody>
          <a:bodyPr wrap="none" lIns="0" tIns="0" rIns="0" bIns="0" rtlCol="0" anchor="t"/>
          <a:lstStyle/>
          <a:p>
            <a:pPr marL="0" indent="0" algn="r">
              <a:lnSpc>
                <a:spcPts val="2800"/>
              </a:lnSpc>
              <a:buNone/>
            </a:pPr>
            <a:r>
              <a:rPr lang="en-US" sz="2200" b="1" dirty="0" err="1">
                <a:solidFill>
                  <a:srgbClr val="EEEFF5"/>
                </a:solidFill>
                <a:latin typeface="Barlow Bold" pitchFamily="34" charset="0"/>
                <a:ea typeface="Barlow Bold" pitchFamily="34" charset="-122"/>
              </a:rPr>
              <a:t>Desafíos</a:t>
            </a:r>
            <a:r>
              <a:rPr lang="en-US" sz="2200" b="1" dirty="0">
                <a:solidFill>
                  <a:srgbClr val="EEEFF5"/>
                </a:solidFill>
                <a:latin typeface="Barlow Bold" pitchFamily="34" charset="0"/>
                <a:ea typeface="Barlow Bold" pitchFamily="34" charset="-122"/>
              </a:rPr>
              <a:t> del </a:t>
            </a:r>
            <a:r>
              <a:rPr lang="en-US" sz="2200" b="1" dirty="0" err="1">
                <a:solidFill>
                  <a:srgbClr val="EEEFF5"/>
                </a:solidFill>
                <a:latin typeface="Barlow Bold" pitchFamily="34" charset="0"/>
                <a:ea typeface="Barlow Bold" pitchFamily="34" charset="-122"/>
              </a:rPr>
              <a:t>equipo</a:t>
            </a:r>
            <a:endParaRPr lang="en-US" sz="2200" dirty="0"/>
          </a:p>
        </p:txBody>
      </p:sp>
      <p:sp>
        <p:nvSpPr>
          <p:cNvPr id="4" name="Text 2"/>
          <p:cNvSpPr/>
          <p:nvPr/>
        </p:nvSpPr>
        <p:spPr>
          <a:xfrm>
            <a:off x="758309" y="2886789"/>
            <a:ext cx="3937040" cy="693420"/>
          </a:xfrm>
          <a:prstGeom prst="rect">
            <a:avLst/>
          </a:prstGeom>
          <a:noFill/>
          <a:ln/>
        </p:spPr>
        <p:txBody>
          <a:bodyPr wrap="square" lIns="0" tIns="0" rIns="0" bIns="0" rtlCol="0" anchor="t"/>
          <a:lstStyle/>
          <a:p>
            <a:pPr marL="0" indent="0" algn="r">
              <a:lnSpc>
                <a:spcPts val="2700"/>
              </a:lnSpc>
              <a:buNone/>
            </a:pPr>
            <a:r>
              <a:rPr lang="es-ES" sz="1700" dirty="0"/>
              <a:t>Coordinación en tareas, manejo de trabajo colaborativo</a:t>
            </a:r>
            <a:endParaRPr lang="en-US" sz="1700" dirty="0"/>
          </a:p>
        </p:txBody>
      </p:sp>
      <p:pic>
        <p:nvPicPr>
          <p:cNvPr id="5" name="Image 0" descr="preencoded.png"/>
          <p:cNvPicPr>
            <a:picLocks noChangeAspect="1"/>
          </p:cNvPicPr>
          <p:nvPr/>
        </p:nvPicPr>
        <p:blipFill>
          <a:blip r:embed="rId3"/>
          <a:stretch>
            <a:fillRect/>
          </a:stretch>
        </p:blipFill>
        <p:spPr>
          <a:xfrm>
            <a:off x="5020270" y="1924288"/>
            <a:ext cx="4589740" cy="4589740"/>
          </a:xfrm>
          <a:prstGeom prst="rect">
            <a:avLst/>
          </a:prstGeom>
        </p:spPr>
      </p:pic>
      <p:pic>
        <p:nvPicPr>
          <p:cNvPr id="6" name="Image 1" descr="preencoded.png"/>
          <p:cNvPicPr>
            <a:picLocks noChangeAspect="1"/>
          </p:cNvPicPr>
          <p:nvPr/>
        </p:nvPicPr>
        <p:blipFill>
          <a:blip r:embed="rId4"/>
          <a:stretch>
            <a:fillRect/>
          </a:stretch>
        </p:blipFill>
        <p:spPr>
          <a:xfrm>
            <a:off x="6229290" y="2702183"/>
            <a:ext cx="324088" cy="405170"/>
          </a:xfrm>
          <a:prstGeom prst="rect">
            <a:avLst/>
          </a:prstGeom>
        </p:spPr>
      </p:pic>
      <p:sp>
        <p:nvSpPr>
          <p:cNvPr id="7" name="Text 3"/>
          <p:cNvSpPr/>
          <p:nvPr/>
        </p:nvSpPr>
        <p:spPr>
          <a:xfrm>
            <a:off x="9934932" y="2400657"/>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Grafos y Algoritmos</a:t>
            </a:r>
            <a:endParaRPr lang="en-US" sz="2200" dirty="0"/>
          </a:p>
        </p:txBody>
      </p:sp>
      <p:sp>
        <p:nvSpPr>
          <p:cNvPr id="8" name="Text 4"/>
          <p:cNvSpPr/>
          <p:nvPr/>
        </p:nvSpPr>
        <p:spPr>
          <a:xfrm>
            <a:off x="9934932" y="2886789"/>
            <a:ext cx="3937159"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Uso eficiente de estructuras de grafos y algoritmos.</a:t>
            </a:r>
            <a:endParaRPr lang="en-US" sz="1700" dirty="0"/>
          </a:p>
        </p:txBody>
      </p:sp>
      <p:pic>
        <p:nvPicPr>
          <p:cNvPr id="9" name="Image 2" descr="preencoded.png"/>
          <p:cNvPicPr>
            <a:picLocks noChangeAspect="1"/>
          </p:cNvPicPr>
          <p:nvPr/>
        </p:nvPicPr>
        <p:blipFill>
          <a:blip r:embed="rId5"/>
          <a:stretch>
            <a:fillRect/>
          </a:stretch>
        </p:blipFill>
        <p:spPr>
          <a:xfrm>
            <a:off x="5020270" y="1924288"/>
            <a:ext cx="4589740" cy="4589740"/>
          </a:xfrm>
          <a:prstGeom prst="rect">
            <a:avLst/>
          </a:prstGeom>
        </p:spPr>
      </p:pic>
      <p:pic>
        <p:nvPicPr>
          <p:cNvPr id="10" name="Image 3" descr="preencoded.png"/>
          <p:cNvPicPr>
            <a:picLocks noChangeAspect="1"/>
          </p:cNvPicPr>
          <p:nvPr/>
        </p:nvPicPr>
        <p:blipFill>
          <a:blip r:embed="rId6"/>
          <a:stretch>
            <a:fillRect/>
          </a:stretch>
        </p:blipFill>
        <p:spPr>
          <a:xfrm>
            <a:off x="8467308" y="3092827"/>
            <a:ext cx="324088" cy="405170"/>
          </a:xfrm>
          <a:prstGeom prst="rect">
            <a:avLst/>
          </a:prstGeom>
        </p:spPr>
      </p:pic>
      <p:sp>
        <p:nvSpPr>
          <p:cNvPr id="11" name="Text 5"/>
          <p:cNvSpPr/>
          <p:nvPr/>
        </p:nvSpPr>
        <p:spPr>
          <a:xfrm>
            <a:off x="9934932" y="4857988"/>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Interfaz Dinámica</a:t>
            </a:r>
            <a:endParaRPr lang="en-US" sz="2200" dirty="0"/>
          </a:p>
        </p:txBody>
      </p:sp>
      <p:sp>
        <p:nvSpPr>
          <p:cNvPr id="12" name="Text 6"/>
          <p:cNvSpPr/>
          <p:nvPr/>
        </p:nvSpPr>
        <p:spPr>
          <a:xfrm>
            <a:off x="9934932" y="5344120"/>
            <a:ext cx="3937159"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Posibilidad de interfaz para ingreso dinámico de datos.</a:t>
            </a:r>
            <a:endParaRPr lang="en-US" sz="1700" dirty="0"/>
          </a:p>
        </p:txBody>
      </p:sp>
      <p:pic>
        <p:nvPicPr>
          <p:cNvPr id="13" name="Image 4" descr="preencoded.png"/>
          <p:cNvPicPr>
            <a:picLocks noChangeAspect="1"/>
          </p:cNvPicPr>
          <p:nvPr/>
        </p:nvPicPr>
        <p:blipFill>
          <a:blip r:embed="rId7"/>
          <a:stretch>
            <a:fillRect/>
          </a:stretch>
        </p:blipFill>
        <p:spPr>
          <a:xfrm>
            <a:off x="5020270" y="1924288"/>
            <a:ext cx="4589740" cy="4589740"/>
          </a:xfrm>
          <a:prstGeom prst="rect">
            <a:avLst/>
          </a:prstGeom>
        </p:spPr>
      </p:pic>
      <p:pic>
        <p:nvPicPr>
          <p:cNvPr id="14" name="Image 5" descr="preencoded.png"/>
          <p:cNvPicPr>
            <a:picLocks noChangeAspect="1"/>
          </p:cNvPicPr>
          <p:nvPr/>
        </p:nvPicPr>
        <p:blipFill>
          <a:blip r:embed="rId8"/>
          <a:stretch>
            <a:fillRect/>
          </a:stretch>
        </p:blipFill>
        <p:spPr>
          <a:xfrm>
            <a:off x="8076664" y="5330845"/>
            <a:ext cx="324088" cy="405170"/>
          </a:xfrm>
          <a:prstGeom prst="rect">
            <a:avLst/>
          </a:prstGeom>
        </p:spPr>
      </p:pic>
      <p:sp>
        <p:nvSpPr>
          <p:cNvPr id="15" name="Text 7"/>
          <p:cNvSpPr/>
          <p:nvPr/>
        </p:nvSpPr>
        <p:spPr>
          <a:xfrm>
            <a:off x="1229201" y="4857988"/>
            <a:ext cx="3466148" cy="356235"/>
          </a:xfrm>
          <a:prstGeom prst="rect">
            <a:avLst/>
          </a:prstGeom>
          <a:noFill/>
          <a:ln/>
        </p:spPr>
        <p:txBody>
          <a:bodyPr wrap="none" lIns="0" tIns="0" rIns="0" bIns="0" rtlCol="0" anchor="t"/>
          <a:lstStyle/>
          <a:p>
            <a:pPr marL="0" indent="0" algn="r">
              <a:lnSpc>
                <a:spcPts val="2800"/>
              </a:lnSpc>
              <a:buNone/>
            </a:pPr>
            <a:r>
              <a:rPr lang="en-US" sz="2200" b="1" dirty="0">
                <a:solidFill>
                  <a:srgbClr val="EEEFF5"/>
                </a:solidFill>
                <a:latin typeface="Barlow Bold" pitchFamily="34" charset="0"/>
                <a:ea typeface="Barlow Bold" pitchFamily="34" charset="-122"/>
                <a:cs typeface="Barlow Bold" pitchFamily="34" charset="-120"/>
              </a:rPr>
              <a:t>Exportación y Visualización</a:t>
            </a:r>
            <a:endParaRPr lang="en-US" sz="2200" dirty="0"/>
          </a:p>
        </p:txBody>
      </p:sp>
      <p:sp>
        <p:nvSpPr>
          <p:cNvPr id="16" name="Text 8"/>
          <p:cNvSpPr/>
          <p:nvPr/>
        </p:nvSpPr>
        <p:spPr>
          <a:xfrm>
            <a:off x="758309" y="5344120"/>
            <a:ext cx="3937040" cy="693420"/>
          </a:xfrm>
          <a:prstGeom prst="rect">
            <a:avLst/>
          </a:prstGeom>
          <a:noFill/>
          <a:ln/>
        </p:spPr>
        <p:txBody>
          <a:bodyPr wrap="square" lIns="0" tIns="0" rIns="0" bIns="0" rtlCol="0" anchor="t"/>
          <a:lstStyle/>
          <a:p>
            <a:pPr marL="0" indent="0" algn="r">
              <a:lnSpc>
                <a:spcPts val="2700"/>
              </a:lnSpc>
              <a:buNone/>
            </a:pPr>
            <a:r>
              <a:rPr lang="en-US" sz="1700" dirty="0">
                <a:solidFill>
                  <a:srgbClr val="EEEFF5"/>
                </a:solidFill>
                <a:latin typeface="Montserrat" pitchFamily="34" charset="0"/>
                <a:ea typeface="Montserrat" pitchFamily="34" charset="-122"/>
                <a:cs typeface="Montserrat" pitchFamily="34" charset="-120"/>
              </a:rPr>
              <a:t>Exportación del grafo y mejoras en su visualización.</a:t>
            </a:r>
            <a:endParaRPr lang="en-US" sz="1700" dirty="0"/>
          </a:p>
        </p:txBody>
      </p:sp>
      <p:pic>
        <p:nvPicPr>
          <p:cNvPr id="17" name="Image 6" descr="preencoded.png"/>
          <p:cNvPicPr>
            <a:picLocks noChangeAspect="1"/>
          </p:cNvPicPr>
          <p:nvPr/>
        </p:nvPicPr>
        <p:blipFill>
          <a:blip r:embed="rId9"/>
          <a:stretch>
            <a:fillRect/>
          </a:stretch>
        </p:blipFill>
        <p:spPr>
          <a:xfrm>
            <a:off x="5020270" y="1924288"/>
            <a:ext cx="4589740" cy="4589740"/>
          </a:xfrm>
          <a:prstGeom prst="rect">
            <a:avLst/>
          </a:prstGeom>
        </p:spPr>
      </p:pic>
      <p:pic>
        <p:nvPicPr>
          <p:cNvPr id="18" name="Image 7" descr="preencoded.png"/>
          <p:cNvPicPr>
            <a:picLocks noChangeAspect="1"/>
          </p:cNvPicPr>
          <p:nvPr/>
        </p:nvPicPr>
        <p:blipFill>
          <a:blip r:embed="rId10"/>
          <a:stretch>
            <a:fillRect/>
          </a:stretch>
        </p:blipFill>
        <p:spPr>
          <a:xfrm>
            <a:off x="5838646" y="4940201"/>
            <a:ext cx="324088" cy="405170"/>
          </a:xfrm>
          <a:prstGeom prst="rect">
            <a:avLst/>
          </a:prstGeom>
        </p:spPr>
      </p:pic>
      <p:sp>
        <p:nvSpPr>
          <p:cNvPr id="19" name="Text 9"/>
          <p:cNvSpPr/>
          <p:nvPr/>
        </p:nvSpPr>
        <p:spPr>
          <a:xfrm>
            <a:off x="758309" y="6757749"/>
            <a:ext cx="13113782"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El proyecto demuestra </a:t>
            </a:r>
            <a:r>
              <a:rPr lang="en-US" sz="1700" dirty="0" err="1">
                <a:solidFill>
                  <a:srgbClr val="EEEFF5"/>
                </a:solidFill>
                <a:latin typeface="Montserrat" pitchFamily="34" charset="0"/>
                <a:ea typeface="Montserrat" pitchFamily="34" charset="-122"/>
                <a:cs typeface="Montserrat" pitchFamily="34" charset="-120"/>
              </a:rPr>
              <a:t>una</a:t>
            </a:r>
            <a:r>
              <a:rPr lang="en-US" sz="1700" dirty="0">
                <a:solidFill>
                  <a:srgbClr val="EEEFF5"/>
                </a:solidFill>
                <a:latin typeface="Montserrat" pitchFamily="34" charset="0"/>
                <a:ea typeface="Montserrat" pitchFamily="34" charset="-122"/>
                <a:cs typeface="Montserrat" pitchFamily="34" charset="-120"/>
              </a:rPr>
              <a:t> </a:t>
            </a:r>
            <a:r>
              <a:rPr lang="en-US" sz="1700" dirty="0" err="1">
                <a:solidFill>
                  <a:srgbClr val="EEEFF5"/>
                </a:solidFill>
                <a:latin typeface="Montserrat" pitchFamily="34" charset="0"/>
                <a:ea typeface="Montserrat" pitchFamily="34" charset="-122"/>
                <a:cs typeface="Montserrat" pitchFamily="34" charset="-120"/>
              </a:rPr>
              <a:t>estructura</a:t>
            </a:r>
            <a:r>
              <a:rPr lang="en-US" sz="1700" dirty="0">
                <a:solidFill>
                  <a:srgbClr val="EEEFF5"/>
                </a:solidFill>
                <a:latin typeface="Montserrat" pitchFamily="34" charset="0"/>
                <a:ea typeface="Montserrat" pitchFamily="34" charset="-122"/>
                <a:cs typeface="Montserrat" pitchFamily="34" charset="-120"/>
              </a:rPr>
              <a:t> base con </a:t>
            </a:r>
            <a:r>
              <a:rPr lang="en-US" sz="1700" dirty="0" err="1">
                <a:solidFill>
                  <a:srgbClr val="EEEFF5"/>
                </a:solidFill>
                <a:latin typeface="Montserrat" pitchFamily="34" charset="0"/>
                <a:ea typeface="Montserrat" pitchFamily="34" charset="-122"/>
                <a:cs typeface="Montserrat" pitchFamily="34" charset="-120"/>
              </a:rPr>
              <a:t>mejoras</a:t>
            </a:r>
            <a:r>
              <a:rPr lang="en-US" sz="1700" dirty="0">
                <a:solidFill>
                  <a:srgbClr val="EEEFF5"/>
                </a:solidFill>
                <a:latin typeface="Montserrat" pitchFamily="34" charset="0"/>
                <a:ea typeface="Montserrat" pitchFamily="34" charset="-122"/>
                <a:cs typeface="Montserrat" pitchFamily="34" charset="-120"/>
              </a:rPr>
              <a:t> a </a:t>
            </a:r>
            <a:r>
              <a:rPr lang="en-US" sz="1700" dirty="0" err="1">
                <a:solidFill>
                  <a:srgbClr val="EEEFF5"/>
                </a:solidFill>
                <a:latin typeface="Montserrat" pitchFamily="34" charset="0"/>
                <a:ea typeface="Montserrat" pitchFamily="34" charset="-122"/>
                <a:cs typeface="Montserrat" pitchFamily="34" charset="-120"/>
              </a:rPr>
              <a:t>furuto</a:t>
            </a:r>
            <a:r>
              <a:rPr lang="en-US" sz="1700" dirty="0">
                <a:solidFill>
                  <a:srgbClr val="EEEFF5"/>
                </a:solidFill>
                <a:latin typeface="Montserrat" pitchFamily="34" charset="0"/>
                <a:ea typeface="Montserrat" pitchFamily="34" charset="-122"/>
                <a:cs typeface="Montserrat" pitchFamily="34" charset="-120"/>
              </a:rPr>
              <a:t>. Se podrían añadir funciones como una interfaz para el usuario. También la exportación de grafos y una visualización más detallada de los nodos.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lipse 1">
            <a:extLst>
              <a:ext uri="{FF2B5EF4-FFF2-40B4-BE49-F238E27FC236}">
                <a16:creationId xmlns:a16="http://schemas.microsoft.com/office/drawing/2014/main" id="{DD682AA6-E71E-7206-8DCE-E826D69AC65B}"/>
              </a:ext>
            </a:extLst>
          </p:cNvPr>
          <p:cNvSpPr/>
          <p:nvPr/>
        </p:nvSpPr>
        <p:spPr>
          <a:xfrm>
            <a:off x="2856216" y="2619910"/>
            <a:ext cx="1469204" cy="1494890"/>
          </a:xfrm>
          <a:prstGeom prst="ellipse">
            <a:avLst/>
          </a:prstGeom>
          <a:solidFill>
            <a:srgbClr val="D60093"/>
          </a:solidFill>
          <a:ln>
            <a:solidFill>
              <a:srgbClr val="D6009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dirty="0">
              <a:solidFill>
                <a:srgbClr val="D60093"/>
              </a:solidFill>
              <a:highlight>
                <a:srgbClr val="FFFF00"/>
              </a:highlight>
            </a:endParaRPr>
          </a:p>
        </p:txBody>
      </p:sp>
      <p:cxnSp>
        <p:nvCxnSpPr>
          <p:cNvPr id="6" name="Conector recto 5">
            <a:extLst>
              <a:ext uri="{FF2B5EF4-FFF2-40B4-BE49-F238E27FC236}">
                <a16:creationId xmlns:a16="http://schemas.microsoft.com/office/drawing/2014/main" id="{8307DBBE-AF98-8B56-96EB-79D03DA19C29}"/>
              </a:ext>
            </a:extLst>
          </p:cNvPr>
          <p:cNvCxnSpPr>
            <a:stCxn id="2" idx="4"/>
          </p:cNvCxnSpPr>
          <p:nvPr/>
        </p:nvCxnSpPr>
        <p:spPr>
          <a:xfrm flipH="1">
            <a:off x="3411020" y="4114800"/>
            <a:ext cx="179798" cy="1577083"/>
          </a:xfrm>
          <a:prstGeom prst="line">
            <a:avLst/>
          </a:prstGeom>
        </p:spPr>
        <p:style>
          <a:lnRef idx="1">
            <a:schemeClr val="accent1"/>
          </a:lnRef>
          <a:fillRef idx="0">
            <a:schemeClr val="accent1"/>
          </a:fillRef>
          <a:effectRef idx="0">
            <a:schemeClr val="accent1"/>
          </a:effectRef>
          <a:fontRef idx="minor">
            <a:schemeClr val="tx1"/>
          </a:fontRef>
        </p:style>
      </p:cxnSp>
      <p:sp>
        <p:nvSpPr>
          <p:cNvPr id="7" name="CuadroTexto 6">
            <a:extLst>
              <a:ext uri="{FF2B5EF4-FFF2-40B4-BE49-F238E27FC236}">
                <a16:creationId xmlns:a16="http://schemas.microsoft.com/office/drawing/2014/main" id="{66AB9BC1-9693-FF23-C211-E8C549CC55DA}"/>
              </a:ext>
            </a:extLst>
          </p:cNvPr>
          <p:cNvSpPr txBox="1"/>
          <p:nvPr/>
        </p:nvSpPr>
        <p:spPr>
          <a:xfrm>
            <a:off x="2481208" y="5609690"/>
            <a:ext cx="2306549" cy="369332"/>
          </a:xfrm>
          <a:prstGeom prst="rect">
            <a:avLst/>
          </a:prstGeom>
          <a:noFill/>
        </p:spPr>
        <p:txBody>
          <a:bodyPr wrap="square" rtlCol="0">
            <a:spAutoFit/>
          </a:bodyPr>
          <a:lstStyle/>
          <a:p>
            <a:r>
              <a:rPr lang="es-419" dirty="0"/>
              <a:t>Nombre y apellido</a:t>
            </a:r>
            <a:endParaRPr lang="es-AR" dirty="0"/>
          </a:p>
        </p:txBody>
      </p:sp>
      <p:cxnSp>
        <p:nvCxnSpPr>
          <p:cNvPr id="9" name="Conector recto 8">
            <a:extLst>
              <a:ext uri="{FF2B5EF4-FFF2-40B4-BE49-F238E27FC236}">
                <a16:creationId xmlns:a16="http://schemas.microsoft.com/office/drawing/2014/main" id="{83FBABD1-BAED-D1F3-77B3-575710F17BB4}"/>
              </a:ext>
            </a:extLst>
          </p:cNvPr>
          <p:cNvCxnSpPr>
            <a:cxnSpLocks/>
          </p:cNvCxnSpPr>
          <p:nvPr/>
        </p:nvCxnSpPr>
        <p:spPr>
          <a:xfrm>
            <a:off x="7016755" y="4114800"/>
            <a:ext cx="0" cy="1649002"/>
          </a:xfrm>
          <a:prstGeom prst="line">
            <a:avLst/>
          </a:prstGeom>
        </p:spPr>
        <p:style>
          <a:lnRef idx="1">
            <a:schemeClr val="accent1"/>
          </a:lnRef>
          <a:fillRef idx="0">
            <a:schemeClr val="accent1"/>
          </a:fillRef>
          <a:effectRef idx="0">
            <a:schemeClr val="accent1"/>
          </a:effectRef>
          <a:fontRef idx="minor">
            <a:schemeClr val="tx1"/>
          </a:fontRef>
        </p:style>
      </p:cxnSp>
      <p:sp>
        <p:nvSpPr>
          <p:cNvPr id="12" name="CuadroTexto 11">
            <a:extLst>
              <a:ext uri="{FF2B5EF4-FFF2-40B4-BE49-F238E27FC236}">
                <a16:creationId xmlns:a16="http://schemas.microsoft.com/office/drawing/2014/main" id="{ED58BE19-9963-5599-3F31-0ED73C3910D3}"/>
              </a:ext>
            </a:extLst>
          </p:cNvPr>
          <p:cNvSpPr txBox="1"/>
          <p:nvPr/>
        </p:nvSpPr>
        <p:spPr>
          <a:xfrm>
            <a:off x="6050490" y="5609690"/>
            <a:ext cx="2306549" cy="369332"/>
          </a:xfrm>
          <a:prstGeom prst="rect">
            <a:avLst/>
          </a:prstGeom>
          <a:noFill/>
        </p:spPr>
        <p:txBody>
          <a:bodyPr wrap="square">
            <a:spAutoFit/>
          </a:bodyPr>
          <a:lstStyle/>
          <a:p>
            <a:r>
              <a:rPr lang="es-419" dirty="0"/>
              <a:t>Nombre y apellido</a:t>
            </a:r>
            <a:endParaRPr lang="es-AR" dirty="0"/>
          </a:p>
        </p:txBody>
      </p:sp>
      <p:sp>
        <p:nvSpPr>
          <p:cNvPr id="14" name="CuadroTexto 13">
            <a:extLst>
              <a:ext uri="{FF2B5EF4-FFF2-40B4-BE49-F238E27FC236}">
                <a16:creationId xmlns:a16="http://schemas.microsoft.com/office/drawing/2014/main" id="{33526EA6-9462-FEBB-5A5E-A39B1226A1CA}"/>
              </a:ext>
            </a:extLst>
          </p:cNvPr>
          <p:cNvSpPr txBox="1"/>
          <p:nvPr/>
        </p:nvSpPr>
        <p:spPr>
          <a:xfrm>
            <a:off x="9708090" y="5609690"/>
            <a:ext cx="2306549" cy="369332"/>
          </a:xfrm>
          <a:prstGeom prst="rect">
            <a:avLst/>
          </a:prstGeom>
          <a:noFill/>
        </p:spPr>
        <p:txBody>
          <a:bodyPr wrap="square">
            <a:spAutoFit/>
          </a:bodyPr>
          <a:lstStyle/>
          <a:p>
            <a:r>
              <a:rPr lang="es-419" dirty="0"/>
              <a:t>Nombre y apellido</a:t>
            </a:r>
            <a:endParaRPr lang="es-AR" dirty="0"/>
          </a:p>
        </p:txBody>
      </p:sp>
      <p:cxnSp>
        <p:nvCxnSpPr>
          <p:cNvPr id="16" name="Conector recto 15">
            <a:extLst>
              <a:ext uri="{FF2B5EF4-FFF2-40B4-BE49-F238E27FC236}">
                <a16:creationId xmlns:a16="http://schemas.microsoft.com/office/drawing/2014/main" id="{B1E1324A-FA78-56B5-DCBF-32B7A4304357}"/>
              </a:ext>
            </a:extLst>
          </p:cNvPr>
          <p:cNvCxnSpPr>
            <a:cxnSpLocks/>
          </p:cNvCxnSpPr>
          <p:nvPr/>
        </p:nvCxnSpPr>
        <p:spPr>
          <a:xfrm>
            <a:off x="10448818" y="4125753"/>
            <a:ext cx="606175" cy="1566130"/>
          </a:xfrm>
          <a:prstGeom prst="line">
            <a:avLst/>
          </a:prstGeom>
        </p:spPr>
        <p:style>
          <a:lnRef idx="1">
            <a:schemeClr val="accent1"/>
          </a:lnRef>
          <a:fillRef idx="0">
            <a:schemeClr val="accent1"/>
          </a:fillRef>
          <a:effectRef idx="0">
            <a:schemeClr val="accent1"/>
          </a:effectRef>
          <a:fontRef idx="minor">
            <a:schemeClr val="tx1"/>
          </a:fontRef>
        </p:style>
      </p:cxnSp>
      <p:sp>
        <p:nvSpPr>
          <p:cNvPr id="19" name="CuadroTexto 18">
            <a:extLst>
              <a:ext uri="{FF2B5EF4-FFF2-40B4-BE49-F238E27FC236}">
                <a16:creationId xmlns:a16="http://schemas.microsoft.com/office/drawing/2014/main" id="{7E4D4125-7858-A81E-B928-100408C78EA7}"/>
              </a:ext>
            </a:extLst>
          </p:cNvPr>
          <p:cNvSpPr txBox="1"/>
          <p:nvPr/>
        </p:nvSpPr>
        <p:spPr>
          <a:xfrm>
            <a:off x="5876076" y="1318467"/>
            <a:ext cx="2281357" cy="369332"/>
          </a:xfrm>
          <a:prstGeom prst="rect">
            <a:avLst/>
          </a:prstGeom>
          <a:noFill/>
        </p:spPr>
        <p:txBody>
          <a:bodyPr wrap="square" rtlCol="0">
            <a:spAutoFit/>
          </a:bodyPr>
          <a:lstStyle/>
          <a:p>
            <a:r>
              <a:rPr lang="es-419" dirty="0"/>
              <a:t>Grupo tres puntos</a:t>
            </a:r>
            <a:endParaRPr lang="es-AR" dirty="0"/>
          </a:p>
        </p:txBody>
      </p:sp>
      <p:pic>
        <p:nvPicPr>
          <p:cNvPr id="20" name="Imagen 19">
            <a:extLst>
              <a:ext uri="{FF2B5EF4-FFF2-40B4-BE49-F238E27FC236}">
                <a16:creationId xmlns:a16="http://schemas.microsoft.com/office/drawing/2014/main" id="{EDD609ED-13B6-0EBA-01CA-6DEB375B75C3}"/>
              </a:ext>
            </a:extLst>
          </p:cNvPr>
          <p:cNvPicPr>
            <a:picLocks noChangeAspect="1"/>
          </p:cNvPicPr>
          <p:nvPr/>
        </p:nvPicPr>
        <p:blipFill>
          <a:blip r:embed="rId2"/>
          <a:stretch>
            <a:fillRect/>
          </a:stretch>
        </p:blipFill>
        <p:spPr>
          <a:xfrm>
            <a:off x="6254984" y="2603481"/>
            <a:ext cx="1481456" cy="1505843"/>
          </a:xfrm>
          <a:prstGeom prst="rect">
            <a:avLst/>
          </a:prstGeom>
        </p:spPr>
      </p:pic>
      <p:pic>
        <p:nvPicPr>
          <p:cNvPr id="21" name="Imagen 20">
            <a:extLst>
              <a:ext uri="{FF2B5EF4-FFF2-40B4-BE49-F238E27FC236}">
                <a16:creationId xmlns:a16="http://schemas.microsoft.com/office/drawing/2014/main" id="{EF903473-477F-48A5-B7E5-B0DF5D256261}"/>
              </a:ext>
            </a:extLst>
          </p:cNvPr>
          <p:cNvPicPr>
            <a:picLocks noChangeAspect="1"/>
          </p:cNvPicPr>
          <p:nvPr/>
        </p:nvPicPr>
        <p:blipFill>
          <a:blip r:embed="rId2"/>
          <a:stretch>
            <a:fillRect/>
          </a:stretch>
        </p:blipFill>
        <p:spPr>
          <a:xfrm>
            <a:off x="9573537" y="2614433"/>
            <a:ext cx="1481456" cy="1505843"/>
          </a:xfrm>
          <a:prstGeom prst="rect">
            <a:avLst/>
          </a:prstGeom>
        </p:spPr>
      </p:pic>
    </p:spTree>
    <p:extLst>
      <p:ext uri="{BB962C8B-B14F-4D97-AF65-F5344CB8AC3E}">
        <p14:creationId xmlns:p14="http://schemas.microsoft.com/office/powerpoint/2010/main" val="2720725671"/>
      </p:ext>
    </p:extLst>
  </p:cSld>
  <p:clrMapOvr>
    <a:masterClrMapping/>
  </p:clrMapOvr>
</p:sld>
</file>

<file path=ppt/theme/theme1.xml><?xml version="1.0" encoding="utf-8"?>
<a:theme xmlns:a="http://schemas.openxmlformats.org/drawingml/2006/main" name="Estela de condensación">
  <a:themeElements>
    <a:clrScheme name="Estela de condensación">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Estela de condensación">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tela de condensación">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TM04033937[[fn=Estela de condensación]]</Template>
  <TotalTime>129</TotalTime>
  <Words>415</Words>
  <Application>Microsoft Office PowerPoint</Application>
  <PresentationFormat>Personalizado</PresentationFormat>
  <Paragraphs>57</Paragraphs>
  <Slides>7</Slides>
  <Notes>6</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7</vt:i4>
      </vt:variant>
    </vt:vector>
  </HeadingPairs>
  <TitlesOfParts>
    <vt:vector size="12" baseType="lpstr">
      <vt:lpstr>Montserrat</vt:lpstr>
      <vt:lpstr>Arial</vt:lpstr>
      <vt:lpstr>Century Gothic</vt:lpstr>
      <vt:lpstr>Barlow Bold</vt:lpstr>
      <vt:lpstr>Estela de condensación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Caleb</cp:lastModifiedBy>
  <cp:revision>2</cp:revision>
  <dcterms:created xsi:type="dcterms:W3CDTF">2025-06-09T23:48:27Z</dcterms:created>
  <dcterms:modified xsi:type="dcterms:W3CDTF">2025-06-10T02:02:16Z</dcterms:modified>
</cp:coreProperties>
</file>